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55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EBA169C-87FF-4F4B-9B79-D6319ED2FE67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1200" y="739775"/>
            <a:ext cx="2773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9485789-5C46-4F21-AE42-4357654B44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981200" y="739775"/>
            <a:ext cx="277336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A52D91-48F1-4103-A233-74AF1BB5D2AB}" type="slidenum">
              <a:rPr lang="ja-JP" altLang="en-US" smtClean="0">
                <a:ea typeface="ＭＳ Ｐゴシック" charset="-128"/>
              </a:rPr>
              <a:pPr/>
              <a:t>2</a:t>
            </a:fld>
            <a:endParaRPr lang="ja-JP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7CC39-7C63-4BF7-A033-A0D49B693F8E}" type="datetimeFigureOut">
              <a:rPr kumimoji="1" lang="ja-JP" altLang="en-US" smtClean="0"/>
              <a:pPr/>
              <a:t>2018/1/26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EF3B-6B57-46E6-9060-0613E3F18EE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surugaport.jp/" TargetMode="External"/><Relationship Id="rId2" Type="http://schemas.openxmlformats.org/officeDocument/2006/relationships/hyperlink" Target="mailto:tsurugaport@ton21.ne.j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surugaport@ton21.ne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32" y="2195736"/>
            <a:ext cx="6624736" cy="5544616"/>
          </a:xfr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indent="66675" algn="l" fontAlgn="base">
              <a:lnSpc>
                <a:spcPts val="600"/>
              </a:lnSpc>
              <a:spcBef>
                <a:spcPts val="0"/>
              </a:spcBef>
              <a:spcAft>
                <a:spcPct val="0"/>
              </a:spcAft>
            </a:pPr>
            <a:endParaRPr lang="en-US" altLang="ja-JP" sz="500" b="1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indent="66675" algn="l" fontAlgn="base">
              <a:lnSpc>
                <a:spcPts val="1200"/>
              </a:lnSpc>
              <a:spcBef>
                <a:spcPts val="600"/>
              </a:spcBef>
              <a:spcAft>
                <a:spcPct val="0"/>
              </a:spcAft>
            </a:pPr>
            <a:r>
              <a:rPr lang="ja-JP" altLang="ja-JP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とき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  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２月２２日（木）１８：３０～２０：３０　</a:t>
            </a:r>
            <a:r>
              <a:rPr lang="en-US" altLang="ja-JP" sz="1400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/</a:t>
            </a:r>
            <a:r>
              <a:rPr lang="ja-JP" altLang="en-US" sz="1400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　　 ２月２５日（日）１４：００～１６：００　</a:t>
            </a:r>
            <a:endParaRPr lang="en-US" altLang="ja-JP" sz="1400" b="1" dirty="0" smtClean="0">
              <a:solidFill>
                <a:srgbClr val="FF0000"/>
              </a:solidFill>
              <a:latin typeface="+mn-ea"/>
              <a:cs typeface="Times New Roman" pitchFamily="18" charset="0"/>
            </a:endParaRPr>
          </a:p>
          <a:p>
            <a:pPr lvl="0" indent="66675" algn="l" fontAlgn="base">
              <a:lnSpc>
                <a:spcPts val="18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　　　　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en-US" altLang="ja-JP" sz="1100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※</a:t>
            </a:r>
            <a:r>
              <a:rPr lang="ja-JP" altLang="en-US" sz="1100" u="sng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両日とも同様の内容で開催します。ご都合にあわせてお申し込みください。</a:t>
            </a:r>
            <a:endParaRPr lang="en-US" altLang="ja-JP" sz="1100" u="sng" dirty="0" smtClean="0">
              <a:solidFill>
                <a:schemeClr val="tx2"/>
              </a:solidFill>
              <a:latin typeface="+mn-ea"/>
              <a:cs typeface="Times New Roman" pitchFamily="18" charset="0"/>
            </a:endParaRPr>
          </a:p>
          <a:p>
            <a:pPr lvl="0" indent="66675" algn="l" fontAlgn="base">
              <a:lnSpc>
                <a:spcPts val="12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ところ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敦賀市福祉総合センターあいあいプラザ　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indent="66675" algn="l" fontAlgn="base">
              <a:lnSpc>
                <a:spcPts val="12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　　　　２階　ふれあいホール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（敦賀市東洋町４−１）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講師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　　 寺尾 和子 　氏</a:t>
            </a:r>
            <a:endParaRPr lang="en-US" altLang="ja-JP" sz="1200" b="1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【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講師プロフィール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】</a:t>
            </a:r>
          </a:p>
          <a:p>
            <a:pPr indent="66675" algn="l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・実用英語検定１級、通訳案内士（英語、スペイン）</a:t>
            </a:r>
          </a:p>
          <a:p>
            <a:pPr indent="66675" algn="l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・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1995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年 通訳案内士　 英語講師　</a:t>
            </a:r>
            <a:endParaRPr lang="en-US" altLang="ja-JP" sz="105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2016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年 </a:t>
            </a:r>
            <a:r>
              <a:rPr lang="en-US" altLang="ja-JP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GRACE</a:t>
            </a: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アカデミー外語学院講師</a:t>
            </a:r>
            <a:endParaRPr lang="en-US" altLang="ja-JP" sz="105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通訳案内士として、日ごろ福井県内及び近県観光地を訪日外国人に案内。昨年のダイヤモンド・プリンセス寄港時には外国人乗船客を永平寺等に案内されました。</a:t>
            </a:r>
            <a:endParaRPr lang="en-US" altLang="ja-JP" sz="105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fontAlgn="base">
              <a:lnSpc>
                <a:spcPts val="18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05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今回の講座では、訪日外国人を観光案内するうえで、コミュニケーションを図るための方法や、外国人にとって分かりやすい観光案内の “コツ”を講師から伝授していただきます。</a:t>
            </a:r>
            <a:endParaRPr lang="en-US" altLang="ja-JP" sz="105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申込方法</a:t>
            </a:r>
            <a:endParaRPr lang="ja-JP" altLang="en-US" sz="1200" dirty="0" smtClean="0">
              <a:solidFill>
                <a:schemeClr val="tx2"/>
              </a:solidFill>
              <a:latin typeface="+mn-ea"/>
              <a:cs typeface="ＭＳ Ｐゴシック" pitchFamily="50" charset="-128"/>
            </a:endParaRPr>
          </a:p>
          <a:p>
            <a:pPr lvl="0" indent="66675" algn="l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「外国人クルーズ乗船客とのコミュニケーション講座参加申込書」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に必要事項を記入のうえ、</a:t>
            </a:r>
            <a:endParaRPr lang="en-US" altLang="ja-JP" sz="12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indent="66675" algn="l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メール、ＦＡＸ、郵送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  <a:cs typeface="Times New Roman" pitchFamily="18" charset="0"/>
              </a:rPr>
              <a:t>、持参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cs typeface="Times New Roman" pitchFamily="18" charset="0"/>
              </a:rPr>
              <a:t>により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お申し込みください。</a:t>
            </a:r>
            <a:endParaRPr lang="en-US" altLang="ja-JP" sz="12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indent="66675" algn="l" eaLnBrk="0" fontAlgn="base" hangingPunct="0">
              <a:lnSpc>
                <a:spcPts val="18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メールで必要事項をお知らせいただいても結構です。</a:t>
            </a:r>
            <a:endParaRPr lang="ja-JP" altLang="en-US" sz="1200" dirty="0">
              <a:solidFill>
                <a:schemeClr val="tx1"/>
              </a:solidFill>
              <a:latin typeface="+mn-ea"/>
              <a:cs typeface="ＭＳ Ｐゴシック" pitchFamily="50" charset="-128"/>
            </a:endParaRPr>
          </a:p>
          <a:p>
            <a:pPr lvl="0" indent="66675" algn="l" eaLnBrk="0" fontAlgn="base" hangingPunct="0">
              <a:lnSpc>
                <a:spcPts val="18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申込</a:t>
            </a:r>
            <a:r>
              <a:rPr lang="ja-JP" altLang="en-US" sz="1200" b="1" dirty="0">
                <a:solidFill>
                  <a:schemeClr val="tx2"/>
                </a:solidFill>
                <a:latin typeface="+mn-ea"/>
                <a:cs typeface="Times New Roman" pitchFamily="18" charset="0"/>
              </a:rPr>
              <a:t>期限</a:t>
            </a:r>
            <a:r>
              <a:rPr lang="ja-JP" altLang="en-US" sz="1200" b="1" dirty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　</a:t>
            </a:r>
            <a:r>
              <a:rPr lang="ja-JP" altLang="en-US" sz="1200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２月１５日</a:t>
            </a:r>
            <a:r>
              <a:rPr lang="en-US" altLang="ja-JP" sz="1200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(</a:t>
            </a:r>
            <a:r>
              <a:rPr lang="ja-JP" altLang="en-US" sz="1200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木</a:t>
            </a:r>
            <a:r>
              <a:rPr lang="en-US" altLang="ja-JP" sz="1200" b="1" dirty="0" smtClean="0">
                <a:solidFill>
                  <a:srgbClr val="FF0000"/>
                </a:solidFill>
                <a:latin typeface="+mn-ea"/>
                <a:cs typeface="Times New Roman" pitchFamily="18" charset="0"/>
              </a:rPr>
              <a:t>)  </a:t>
            </a:r>
            <a:r>
              <a:rPr lang="ja-JP" altLang="en-US" sz="1200" dirty="0" err="1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までに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お申し込みください。</a:t>
            </a:r>
            <a:endParaRPr lang="en-US" altLang="ja-JP" sz="12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eaLnBrk="0" fontAlgn="base" hangingPunct="0">
              <a:lnSpc>
                <a:spcPts val="18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参加費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　無料</a:t>
            </a:r>
            <a:endParaRPr lang="en-US" altLang="ja-JP" sz="12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eaLnBrk="0" fontAlgn="base" hangingPunct="0">
              <a:lnSpc>
                <a:spcPts val="1500"/>
              </a:lnSpc>
              <a:spcBef>
                <a:spcPct val="0"/>
              </a:spcBef>
            </a:pP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参加募集人数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各回５０名程度</a:t>
            </a:r>
            <a:endParaRPr lang="en-US" altLang="ja-JP" sz="12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indent="66675" algn="l" eaLnBrk="0" fontAlgn="base" hangingPunct="0">
              <a:lnSpc>
                <a:spcPts val="15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（応募者多数の場合は先着順で締め切り、又は参加日の移動をお願いする場合がございます。）</a:t>
            </a:r>
            <a:endParaRPr lang="en-US" altLang="ja-JP" sz="10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indent="66675" algn="l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参加対象者</a:t>
            </a:r>
            <a:r>
              <a:rPr lang="ja-JP" altLang="en-US" sz="1200" b="1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cs typeface="Times New Roman" pitchFamily="18" charset="0"/>
              </a:rPr>
              <a:t>　敦賀港クルーズボランティア・クルーズボランティア活動に興味のある方　など</a:t>
            </a:r>
            <a:endParaRPr lang="en-US" altLang="ja-JP" sz="12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  <a:p>
            <a:pPr lvl="0" indent="66675" algn="l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200" dirty="0" smtClean="0">
              <a:solidFill>
                <a:schemeClr val="tx1"/>
              </a:solidFill>
              <a:latin typeface="+mn-ea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624" y="7884368"/>
            <a:ext cx="5328592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66675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申込み・問合せ先</a:t>
            </a:r>
            <a:endParaRPr lang="ja-JP" altLang="en-US" sz="1200" dirty="0" smtClean="0">
              <a:solidFill>
                <a:schemeClr val="tx2"/>
              </a:solidFill>
              <a:latin typeface="+mn-ea"/>
              <a:cs typeface="ＭＳ Ｐゴシック" pitchFamily="50" charset="-128"/>
            </a:endParaRPr>
          </a:p>
          <a:p>
            <a:pPr lvl="0" indent="66675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latin typeface="+mn-ea"/>
                <a:cs typeface="Times New Roman" pitchFamily="18" charset="0"/>
              </a:rPr>
              <a:t>敦賀市役所人道の港発信室内　敦賀みなと振興会事務局</a:t>
            </a:r>
            <a:endParaRPr lang="ja-JP" altLang="en-US" sz="1200" dirty="0" smtClean="0">
              <a:latin typeface="+mn-ea"/>
              <a:cs typeface="ＭＳ Ｐゴシック" pitchFamily="50" charset="-128"/>
            </a:endParaRPr>
          </a:p>
          <a:p>
            <a:pPr lvl="0" indent="66675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latin typeface="+mn-ea"/>
                <a:cs typeface="Times New Roman" pitchFamily="18" charset="0"/>
              </a:rPr>
              <a:t>☎ </a:t>
            </a:r>
            <a:r>
              <a:rPr lang="en-US" altLang="ja-JP" sz="1200" dirty="0" smtClean="0">
                <a:latin typeface="+mn-ea"/>
                <a:cs typeface="Times New Roman" pitchFamily="18" charset="0"/>
              </a:rPr>
              <a:t>(0770)22-8129</a:t>
            </a:r>
            <a:r>
              <a:rPr lang="ja-JP" altLang="en-US" sz="1200" dirty="0" smtClean="0">
                <a:latin typeface="+mn-ea"/>
                <a:cs typeface="Times New Roman" pitchFamily="18" charset="0"/>
              </a:rPr>
              <a:t>　</a:t>
            </a:r>
            <a:r>
              <a:rPr lang="en-US" altLang="ja-JP" sz="1200" dirty="0" smtClean="0">
                <a:latin typeface="+mn-ea"/>
                <a:cs typeface="Times New Roman" pitchFamily="18" charset="0"/>
              </a:rPr>
              <a:t>FAX (0770)22-8184</a:t>
            </a:r>
            <a:r>
              <a:rPr lang="ja-JP" altLang="en-US" sz="1200" dirty="0" smtClean="0">
                <a:latin typeface="+mn-ea"/>
                <a:cs typeface="Times New Roman" pitchFamily="18" charset="0"/>
              </a:rPr>
              <a:t>　</a:t>
            </a:r>
            <a:endParaRPr lang="en-US" altLang="ja-JP" sz="1200" dirty="0" smtClean="0">
              <a:latin typeface="+mn-ea"/>
              <a:cs typeface="Times New Roman" pitchFamily="18" charset="0"/>
            </a:endParaRPr>
          </a:p>
          <a:p>
            <a:pPr lvl="0" indent="66675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latin typeface="+mn-ea"/>
                <a:cs typeface="Times New Roman" pitchFamily="18" charset="0"/>
              </a:rPr>
              <a:t>メール　</a:t>
            </a:r>
            <a:r>
              <a:rPr lang="en-US" altLang="ja-JP" sz="1200" dirty="0" smtClean="0">
                <a:latin typeface="+mn-ea"/>
                <a:cs typeface="Times New Roman" pitchFamily="18" charset="0"/>
                <a:hlinkClick r:id="rId2"/>
              </a:rPr>
              <a:t>tsurugaport@ton21.ne.jp</a:t>
            </a:r>
            <a:endParaRPr lang="en-US" altLang="ja-JP" sz="1200" dirty="0" smtClean="0">
              <a:latin typeface="+mn-ea"/>
              <a:cs typeface="Times New Roman" pitchFamily="18" charset="0"/>
            </a:endParaRPr>
          </a:p>
          <a:p>
            <a:pPr lvl="0" indent="66675" eaLnBrk="0" fontAlgn="base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dirty="0" smtClean="0">
                <a:latin typeface="+mn-ea"/>
                <a:cs typeface="Times New Roman" pitchFamily="18" charset="0"/>
              </a:rPr>
              <a:t>▸</a:t>
            </a:r>
            <a:r>
              <a:rPr lang="ja-JP" altLang="en-US" sz="1200" dirty="0" smtClean="0">
                <a:latin typeface="+mn-ea"/>
                <a:cs typeface="Times New Roman" pitchFamily="18" charset="0"/>
              </a:rPr>
              <a:t>詳細は</a:t>
            </a:r>
            <a:r>
              <a:rPr lang="ja-JP" altLang="en-US" sz="1200" b="1" dirty="0" smtClean="0">
                <a:solidFill>
                  <a:schemeClr val="tx2"/>
                </a:solidFill>
                <a:latin typeface="+mn-ea"/>
                <a:cs typeface="Times New Roman" pitchFamily="18" charset="0"/>
              </a:rPr>
              <a:t>「敦賀みなと振興会」</a:t>
            </a:r>
            <a:r>
              <a:rPr lang="ja-JP" altLang="en-US" sz="1200" dirty="0" smtClean="0">
                <a:latin typeface="+mn-ea"/>
                <a:cs typeface="Times New Roman" pitchFamily="18" charset="0"/>
              </a:rPr>
              <a:t>ホームページ</a:t>
            </a:r>
            <a:r>
              <a:rPr lang="ja-JP" altLang="en-US" sz="1200" dirty="0" smtClean="0">
                <a:latin typeface="+mn-ea"/>
                <a:cs typeface="Times New Roman" pitchFamily="18" charset="0"/>
                <a:hlinkClick r:id="rId3"/>
              </a:rPr>
              <a:t>　</a:t>
            </a:r>
            <a:r>
              <a:rPr lang="en-US" altLang="ja-JP" sz="1200" dirty="0" smtClean="0">
                <a:latin typeface="+mn-ea"/>
                <a:cs typeface="ＭＳ Ｐゴシック" pitchFamily="50" charset="-128"/>
                <a:hlinkClick r:id="rId3"/>
              </a:rPr>
              <a:t>http://tsurugaport.jp/</a:t>
            </a:r>
            <a:r>
              <a:rPr lang="ja-JP" altLang="en-US" sz="1200" dirty="0" smtClean="0">
                <a:latin typeface="+mn-ea"/>
                <a:cs typeface="ＭＳ Ｐゴシック" pitchFamily="50" charset="-128"/>
              </a:rPr>
              <a:t>を確認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6632" y="1043608"/>
            <a:ext cx="67413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 smtClean="0">
                <a:latin typeface="+mn-ea"/>
                <a:cs typeface="Times New Roman" pitchFamily="18" charset="0"/>
              </a:rPr>
              <a:t>　昨年、外国大型客船「ダイヤモンド・プリンセス」が敦賀港に寄港し、多くの外国人乗船客が敦賀の観光を楽しまれました。</a:t>
            </a:r>
            <a:endParaRPr lang="en-US" altLang="ja-JP" sz="1300" dirty="0" smtClean="0">
              <a:latin typeface="+mn-ea"/>
              <a:cs typeface="Times New Roman" pitchFamily="18" charset="0"/>
            </a:endParaRPr>
          </a:p>
          <a:p>
            <a:r>
              <a:rPr lang="ja-JP" altLang="en-US" sz="1300" dirty="0" smtClean="0">
                <a:latin typeface="+mn-ea"/>
                <a:cs typeface="Times New Roman" pitchFamily="18" charset="0"/>
              </a:rPr>
              <a:t>　今年も４月１７日（火）に寄港する「ダイヤモンド・プリンセス」乗船客に敦賀観光をより楽しんでいただくため、寄港時の観光案内にご協力いただけるボランティア等を対象と</a:t>
            </a:r>
            <a:r>
              <a:rPr lang="ja-JP" altLang="en-US" sz="1300" dirty="0" smtClean="0">
                <a:latin typeface="+mn-ea"/>
                <a:cs typeface="Times New Roman" pitchFamily="18" charset="0"/>
              </a:rPr>
              <a:t>した講座を開催</a:t>
            </a:r>
            <a:r>
              <a:rPr lang="ja-JP" altLang="en-US" sz="1300" dirty="0" smtClean="0">
                <a:latin typeface="+mn-ea"/>
                <a:cs typeface="Times New Roman" pitchFamily="18" charset="0"/>
              </a:rPr>
              <a:t>します。皆さまのご参加をお待ちしております。</a:t>
            </a:r>
            <a:endParaRPr kumimoji="1" lang="ja-JP" altLang="en-US" sz="1300" dirty="0"/>
          </a:p>
        </p:txBody>
      </p:sp>
      <p:sp>
        <p:nvSpPr>
          <p:cNvPr id="13" name="タイトル 12"/>
          <p:cNvSpPr>
            <a:spLocks noGrp="1"/>
          </p:cNvSpPr>
          <p:nvPr>
            <p:ph type="ctrTitle"/>
          </p:nvPr>
        </p:nvSpPr>
        <p:spPr>
          <a:xfrm>
            <a:off x="130324" y="107504"/>
            <a:ext cx="6597352" cy="936104"/>
          </a:xfrm>
        </p:spPr>
        <p:txBody>
          <a:bodyPr>
            <a:noAutofit/>
          </a:bodyPr>
          <a:lstStyle/>
          <a:p>
            <a:r>
              <a:rPr lang="ja-JP" altLang="en-US" sz="2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外国人クルーズ乗船客とのコミュニケーション</a:t>
            </a:r>
            <a:br>
              <a:rPr lang="ja-JP" altLang="en-US" sz="2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5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　～心をつかむ観光案内～</a:t>
            </a:r>
            <a:endParaRPr kumimoji="1" lang="ja-JP" altLang="en-US" sz="25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図 8" descr="観光案内の様子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41168" y="7812360"/>
            <a:ext cx="1728192" cy="129614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408" y="2813876"/>
            <a:ext cx="2996952" cy="1614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テキスト ボックス 7"/>
          <p:cNvSpPr txBox="1"/>
          <p:nvPr/>
        </p:nvSpPr>
        <p:spPr>
          <a:xfrm>
            <a:off x="4869160" y="4139952"/>
            <a:ext cx="697627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会場案内</a:t>
            </a:r>
            <a:endParaRPr kumimoji="1" lang="ja-JP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8244408"/>
            <a:ext cx="6885384" cy="899592"/>
          </a:xfrm>
          <a:prstGeom prst="rect">
            <a:avLst/>
          </a:prstGeom>
          <a:solidFill>
            <a:srgbClr val="019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2" tIns="40072" rIns="80142" bIns="40072"/>
          <a:lstStyle/>
          <a:p>
            <a:pPr>
              <a:defRPr/>
            </a:pPr>
            <a:endParaRPr lang="en-US" altLang="ja-JP" sz="1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＜</a:t>
            </a:r>
            <a:r>
              <a:rPr lang="ja-JP" altLang="en-US" sz="1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お問い合わせ・お申込み先＞</a:t>
            </a:r>
            <a:endParaRPr lang="en-US" altLang="ja-JP" sz="1200" b="1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 　　敦賀みなと振興会事務局（敦賀市産業経済部人道の港発信室内）　</a:t>
            </a:r>
            <a:endParaRPr lang="en-US" altLang="ja-JP" sz="1200" b="1" dirty="0" smtClean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ja-JP" altLang="en-US" sz="1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　　　　　 ＴＥＬ：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0770-22-8129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ＦＡＸ：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0770-22-8184</a:t>
            </a:r>
          </a:p>
          <a:p>
            <a:pPr>
              <a:defRPr/>
            </a:pPr>
            <a:endParaRPr lang="en-US" altLang="ja-JP" sz="1200" b="1" dirty="0" smtClean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en-US" altLang="ja-JP" sz="1200" b="1" dirty="0" smtClean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404665" y="3483200"/>
          <a:ext cx="6048671" cy="454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489"/>
                <a:gridCol w="2210091"/>
                <a:gridCol w="2210091"/>
              </a:tblGrid>
              <a:tr h="5735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参加希望日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（１または２いずれかに○をしてください）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１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２月２２日（木）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１８：３０～２０：３０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　　 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２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　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２月２５日（日）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１４：００～１６：００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584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sz="1000" dirty="0" smtClean="0">
                          <a:solidFill>
                            <a:schemeClr val="tx1"/>
                          </a:solidFill>
                          <a:latin typeface="+mn-ea"/>
                          <a:cs typeface="Times New Roman" pitchFamily="18" charset="0"/>
                        </a:rPr>
                        <a:t>※</a:t>
                      </a:r>
                      <a:r>
                        <a:rPr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cs typeface="Times New Roman" pitchFamily="18" charset="0"/>
                        </a:rPr>
                        <a:t>応募者多数の場合は先着順で締め切り、又は参加日の移動をお願いする場合がございます。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25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参加者名①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（代表者）</a:t>
                      </a: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701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会社・団体名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（会社、団体に所属の方のみ記入）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4051">
                <a:tc rowSpan="2">
                  <a:txBody>
                    <a:bodyPr/>
                    <a:lstStyle/>
                    <a:p>
                      <a:pPr algn="dist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代表者ご連絡先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TEL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5405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42353" marB="423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（メールアドレス）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marL="0" marR="0" indent="0" algn="l" defTabSz="9143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7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参加者名②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7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参加者名③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7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参加者名④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375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参加者名⑤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2935" marR="82935" marT="39095" marB="390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13" name="テキスト ボックス 12"/>
          <p:cNvSpPr>
            <a:spLocks noChangeArrowheads="1"/>
          </p:cNvSpPr>
          <p:nvPr/>
        </p:nvSpPr>
        <p:spPr bwMode="auto">
          <a:xfrm>
            <a:off x="404665" y="1105746"/>
            <a:ext cx="1566555" cy="369910"/>
          </a:xfrm>
          <a:prstGeom prst="roundRect">
            <a:avLst>
              <a:gd name="adj" fmla="val 16667"/>
            </a:avLst>
          </a:prstGeom>
          <a:solidFill>
            <a:srgbClr val="F6C90A"/>
          </a:solidFill>
          <a:ln w="9525">
            <a:noFill/>
            <a:miter lim="800000"/>
            <a:headEnd/>
            <a:tailEnd/>
          </a:ln>
        </p:spPr>
        <p:txBody>
          <a:bodyPr lIns="87266" tIns="43634" rIns="87266" bIns="43634">
            <a:spAutoFit/>
          </a:bodyPr>
          <a:lstStyle/>
          <a:p>
            <a:pPr algn="ctr">
              <a:defRPr/>
            </a:pPr>
            <a:r>
              <a:rPr lang="ja-JP" altLang="en-US" sz="16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参加申込方法</a:t>
            </a:r>
          </a:p>
        </p:txBody>
      </p:sp>
      <p:sp>
        <p:nvSpPr>
          <p:cNvPr id="3120" name="テキスト ボックス 20"/>
          <p:cNvSpPr txBox="1">
            <a:spLocks noChangeArrowheads="1"/>
          </p:cNvSpPr>
          <p:nvPr/>
        </p:nvSpPr>
        <p:spPr bwMode="auto">
          <a:xfrm>
            <a:off x="404664" y="1547664"/>
            <a:ext cx="6120680" cy="1042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66" tIns="43634" rIns="87266" bIns="43634">
            <a:spAutoFit/>
          </a:bodyPr>
          <a:lstStyle/>
          <a:p>
            <a:r>
              <a:rPr lang="ja-JP" altLang="en-US" sz="1200" dirty="0" smtClean="0">
                <a:latin typeface="HG創英角ｺﾞｼｯｸUB" pitchFamily="49" charset="-128"/>
                <a:ea typeface="HG創英角ｺﾞｼｯｸUB" pitchFamily="49" charset="-128"/>
              </a:rPr>
              <a:t>①　ＦＡＸ（０７７０</a:t>
            </a:r>
            <a:r>
              <a:rPr lang="en-US" altLang="ja-JP" sz="1200" dirty="0" smtClean="0">
                <a:latin typeface="HG創英角ｺﾞｼｯｸUB" pitchFamily="49" charset="-128"/>
                <a:ea typeface="HG創英角ｺﾞｼｯｸUB" pitchFamily="49" charset="-128"/>
              </a:rPr>
              <a:t>-</a:t>
            </a:r>
            <a:r>
              <a:rPr lang="ja-JP" altLang="en-US" sz="1200" dirty="0" smtClean="0">
                <a:latin typeface="HG創英角ｺﾞｼｯｸUB" pitchFamily="49" charset="-128"/>
                <a:ea typeface="HG創英角ｺﾞｼｯｸUB" pitchFamily="49" charset="-128"/>
              </a:rPr>
              <a:t>２２</a:t>
            </a:r>
            <a:r>
              <a:rPr lang="en-US" altLang="ja-JP" sz="1200" dirty="0" smtClean="0">
                <a:latin typeface="HG創英角ｺﾞｼｯｸUB" pitchFamily="49" charset="-128"/>
                <a:ea typeface="HG創英角ｺﾞｼｯｸUB" pitchFamily="49" charset="-128"/>
              </a:rPr>
              <a:t>-</a:t>
            </a:r>
            <a:r>
              <a:rPr lang="ja-JP" altLang="en-US" sz="1200" dirty="0" smtClean="0">
                <a:latin typeface="HG創英角ｺﾞｼｯｸUB" pitchFamily="49" charset="-128"/>
                <a:ea typeface="HG創英角ｺﾞｼｯｸUB" pitchFamily="49" charset="-128"/>
              </a:rPr>
              <a:t>８１８４）</a:t>
            </a:r>
            <a:r>
              <a:rPr lang="ja-JP" altLang="en-US" sz="1200" dirty="0">
                <a:latin typeface="HG創英角ｺﾞｼｯｸUB" pitchFamily="49" charset="-128"/>
                <a:ea typeface="HG創英角ｺﾞｼｯｸUB" pitchFamily="49" charset="-128"/>
              </a:rPr>
              <a:t>または</a:t>
            </a:r>
            <a:endParaRPr lang="en-US" altLang="ja-JP" sz="1200" dirty="0">
              <a:latin typeface="HG創英角ｺﾞｼｯｸUB" pitchFamily="49" charset="-128"/>
              <a:ea typeface="HG創英角ｺﾞｼｯｸUB" pitchFamily="49" charset="-128"/>
            </a:endParaRPr>
          </a:p>
          <a:p>
            <a:r>
              <a:rPr lang="ja-JP" altLang="en-US" sz="1200" dirty="0" smtClean="0">
                <a:latin typeface="HG創英角ｺﾞｼｯｸUB" pitchFamily="49" charset="-128"/>
                <a:ea typeface="HG創英角ｺﾞｼｯｸUB" pitchFamily="49" charset="-128"/>
              </a:rPr>
              <a:t>②　メール（</a:t>
            </a:r>
            <a:r>
              <a:rPr lang="en-US" altLang="ja-JP" sz="1200" dirty="0" smtClean="0">
                <a:latin typeface="HG創英角ｺﾞｼｯｸUB" pitchFamily="49" charset="-128"/>
                <a:ea typeface="HG創英角ｺﾞｼｯｸUB" pitchFamily="49" charset="-128"/>
                <a:hlinkClick r:id="rId3"/>
              </a:rPr>
              <a:t>tsurugaport@ton21.ne.jp</a:t>
            </a:r>
            <a:r>
              <a:rPr lang="ja-JP" altLang="en-US" sz="1200" dirty="0" smtClean="0">
                <a:latin typeface="HG創英角ｺﾞｼｯｸUB" pitchFamily="49" charset="-128"/>
                <a:ea typeface="HG創英角ｺﾞｼｯｸUB" pitchFamily="49" charset="-128"/>
              </a:rPr>
              <a:t>）</a:t>
            </a:r>
            <a:endParaRPr lang="en-US" altLang="ja-JP" sz="12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r>
              <a:rPr lang="ja-JP" altLang="en-US" sz="1200" dirty="0" smtClean="0">
                <a:latin typeface="HG創英角ｺﾞｼｯｸUB" pitchFamily="49" charset="-128"/>
                <a:ea typeface="HG創英角ｺﾞｼｯｸUB" pitchFamily="49" charset="-128"/>
              </a:rPr>
              <a:t>③　郵送または持参</a:t>
            </a:r>
            <a:endParaRPr lang="en-US" altLang="ja-JP" sz="1200" dirty="0" smtClean="0">
              <a:latin typeface="HG創英角ｺﾞｼｯｸUB" pitchFamily="49" charset="-128"/>
              <a:ea typeface="HG創英角ｺﾞｼｯｸUB" pitchFamily="49" charset="-128"/>
            </a:endParaRPr>
          </a:p>
          <a:p>
            <a:r>
              <a:rPr lang="ja-JP" altLang="en-US" sz="1200" dirty="0" smtClean="0">
                <a:latin typeface="HG創英角ｺﾞｼｯｸUB" pitchFamily="49" charset="-128"/>
                <a:ea typeface="HG創英角ｺﾞｼｯｸUB" pitchFamily="49" charset="-128"/>
              </a:rPr>
              <a:t>　（〒</a:t>
            </a:r>
            <a:r>
              <a:rPr lang="en-US" altLang="ja-JP" sz="1200" dirty="0" smtClean="0">
                <a:latin typeface="HG創英角ｺﾞｼｯｸUB" pitchFamily="49" charset="-128"/>
                <a:ea typeface="HG創英角ｺﾞｼｯｸUB" pitchFamily="49" charset="-128"/>
              </a:rPr>
              <a:t>914-8501 </a:t>
            </a:r>
            <a:r>
              <a:rPr lang="ja-JP" altLang="en-US" sz="1100" dirty="0" smtClean="0">
                <a:latin typeface="HGP創英角ｺﾞｼｯｸUB" pitchFamily="50" charset="-128"/>
                <a:ea typeface="HGP創英角ｺﾞｼｯｸUB" pitchFamily="50" charset="-128"/>
              </a:rPr>
              <a:t>敦賀市中央町２丁目１番１号敦賀市役所３階　人道の港発信室内）</a:t>
            </a:r>
            <a:endParaRPr lang="en-US" altLang="ja-JP" sz="11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 smtClean="0">
                <a:latin typeface="HG創英角ｺﾞｼｯｸUB" pitchFamily="49" charset="-128"/>
                <a:ea typeface="HG創英角ｺﾞｼｯｸUB" pitchFamily="49" charset="-128"/>
              </a:rPr>
              <a:t>にて、</a:t>
            </a:r>
            <a:r>
              <a:rPr lang="ja-JP" altLang="en-US" sz="1400" dirty="0" smtClean="0">
                <a:solidFill>
                  <a:srgbClr val="CC0000"/>
                </a:solidFill>
                <a:latin typeface="HG創英角ｺﾞｼｯｸUB" pitchFamily="49" charset="-128"/>
                <a:ea typeface="HG創英角ｺﾞｼｯｸUB" pitchFamily="49" charset="-128"/>
              </a:rPr>
              <a:t>平成３０年２月１５日（木）</a:t>
            </a:r>
            <a:r>
              <a:rPr lang="ja-JP" altLang="en-US" sz="1400" dirty="0">
                <a:solidFill>
                  <a:srgbClr val="CC0000"/>
                </a:solidFill>
                <a:latin typeface="HG創英角ｺﾞｼｯｸUB" pitchFamily="49" charset="-128"/>
                <a:ea typeface="HG創英角ｺﾞｼｯｸUB" pitchFamily="49" charset="-128"/>
              </a:rPr>
              <a:t>まで</a:t>
            </a:r>
            <a:r>
              <a:rPr lang="ja-JP" altLang="en-US" sz="1200" dirty="0">
                <a:latin typeface="HG創英角ｺﾞｼｯｸUB" pitchFamily="49" charset="-128"/>
                <a:ea typeface="HG創英角ｺﾞｼｯｸUB" pitchFamily="49" charset="-128"/>
              </a:rPr>
              <a:t>にお申込みください。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60648" y="323528"/>
            <a:ext cx="6336703" cy="648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2" tIns="40072" rIns="80142" bIns="40072" anchor="ctr"/>
          <a:lstStyle/>
          <a:p>
            <a:pPr algn="ctr">
              <a:defRPr/>
            </a:pPr>
            <a:r>
              <a:rPr lang="ja-JP" altLang="en-US" sz="2000" dirty="0" smtClean="0">
                <a:latin typeface="HGS創英角ｺﾞｼｯｸUB" pitchFamily="50" charset="-128"/>
                <a:ea typeface="HGS創英角ｺﾞｼｯｸUB" pitchFamily="50" charset="-128"/>
              </a:rPr>
              <a:t>外国人クルーズ乗船客とのコミュニケーション講座</a:t>
            </a:r>
            <a:endParaRPr lang="en-US" altLang="ja-JP" sz="2000" dirty="0" smtClean="0">
              <a:latin typeface="HGS創英角ｺﾞｼｯｸUB" pitchFamily="50" charset="-128"/>
              <a:ea typeface="HGS創英角ｺﾞｼｯｸUB" pitchFamily="50" charset="-128"/>
            </a:endParaRPr>
          </a:p>
          <a:p>
            <a:pPr algn="ctr">
              <a:defRPr/>
            </a:pPr>
            <a:r>
              <a:rPr lang="ja-JP" altLang="en-US" sz="2000" dirty="0" smtClean="0">
                <a:latin typeface="HGS創英角ｺﾞｼｯｸUB" pitchFamily="50" charset="-128"/>
                <a:ea typeface="HGS創英角ｺﾞｼｯｸUB" pitchFamily="50" charset="-128"/>
              </a:rPr>
              <a:t>参加申込書</a:t>
            </a:r>
            <a:endParaRPr lang="ja-JP" altLang="en-US" sz="20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9" name="テキスト ボックス 20"/>
          <p:cNvSpPr txBox="1">
            <a:spLocks noChangeArrowheads="1"/>
          </p:cNvSpPr>
          <p:nvPr/>
        </p:nvSpPr>
        <p:spPr bwMode="auto">
          <a:xfrm>
            <a:off x="400294" y="2627784"/>
            <a:ext cx="5981034" cy="68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266" tIns="43634" rIns="87266" bIns="43634">
            <a:spAutoFit/>
          </a:bodyPr>
          <a:lstStyle/>
          <a:p>
            <a:pPr>
              <a:defRPr/>
            </a:pPr>
            <a:r>
              <a:rPr lang="ja-JP" altLang="en-US" sz="1300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● </a:t>
            </a:r>
            <a:r>
              <a:rPr lang="ja-JP" altLang="en-US" sz="1300" dirty="0" smtClean="0">
                <a:latin typeface="+mn-ea"/>
              </a:rPr>
              <a:t>ＦＡＸ</a:t>
            </a:r>
            <a:r>
              <a:rPr lang="ja-JP" altLang="en-US" sz="1300" dirty="0">
                <a:latin typeface="+mn-ea"/>
              </a:rPr>
              <a:t>の場合は、以下をご記入のうえ、この用紙をＦＡＸしてください</a:t>
            </a:r>
            <a:r>
              <a:rPr lang="ja-JP" altLang="en-US" sz="1300" dirty="0" smtClean="0">
                <a:latin typeface="+mn-ea"/>
              </a:rPr>
              <a:t>。</a:t>
            </a:r>
            <a:endParaRPr lang="en-US" altLang="ja-JP" sz="1300" dirty="0" smtClean="0">
              <a:latin typeface="+mn-ea"/>
            </a:endParaRPr>
          </a:p>
          <a:p>
            <a:pPr>
              <a:defRPr/>
            </a:pPr>
            <a:r>
              <a:rPr lang="ja-JP" altLang="en-US" sz="1300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● </a:t>
            </a:r>
            <a:r>
              <a:rPr lang="ja-JP" altLang="en-US" sz="1300" dirty="0" smtClean="0">
                <a:latin typeface="+mn-ea"/>
              </a:rPr>
              <a:t>メール</a:t>
            </a:r>
            <a:r>
              <a:rPr lang="ja-JP" altLang="en-US" sz="1300" dirty="0">
                <a:latin typeface="+mn-ea"/>
              </a:rPr>
              <a:t>の場合は</a:t>
            </a:r>
            <a:r>
              <a:rPr lang="ja-JP" altLang="en-US" sz="1300" dirty="0" smtClean="0">
                <a:latin typeface="+mn-ea"/>
              </a:rPr>
              <a:t>、この用紙を添付し送信、または以下</a:t>
            </a:r>
            <a:r>
              <a:rPr lang="ja-JP" altLang="en-US" sz="1300" dirty="0">
                <a:latin typeface="+mn-ea"/>
              </a:rPr>
              <a:t>の内容</a:t>
            </a:r>
            <a:r>
              <a:rPr lang="ja-JP" altLang="en-US" sz="1300" dirty="0" smtClean="0">
                <a:latin typeface="+mn-ea"/>
              </a:rPr>
              <a:t>をお知らせください。</a:t>
            </a:r>
            <a:endParaRPr lang="en-US" altLang="ja-JP" sz="1300" dirty="0" smtClean="0">
              <a:latin typeface="+mn-ea"/>
            </a:endParaRPr>
          </a:p>
          <a:p>
            <a:pPr>
              <a:defRPr/>
            </a:pPr>
            <a:r>
              <a:rPr lang="ja-JP" altLang="en-US" sz="1300" dirty="0" smtClean="0">
                <a:solidFill>
                  <a:schemeClr val="bg1">
                    <a:lumMod val="65000"/>
                  </a:schemeClr>
                </a:solidFill>
                <a:latin typeface="+mn-ea"/>
              </a:rPr>
              <a:t>● </a:t>
            </a:r>
            <a:r>
              <a:rPr lang="ja-JP" altLang="en-US" sz="1300" dirty="0" smtClean="0">
                <a:latin typeface="+mn-ea"/>
              </a:rPr>
              <a:t>郵送または持参の場合はこの用紙をご郵送、ご持参ください。</a:t>
            </a:r>
            <a:endParaRPr lang="ja-JP" altLang="en-US" sz="13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166</Words>
  <Application>Microsoft Office PowerPoint</Application>
  <PresentationFormat>画面に合わせる (4:3)</PresentationFormat>
  <Paragraphs>66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外国人クルーズ乗船客とのコミュニケーション 　～心をつかむ観光案内～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外国語が話せる敦賀港クルーズボランティア募集中！！</dc:title>
  <dc:creator>Owner</dc:creator>
  <cp:lastModifiedBy>Owner</cp:lastModifiedBy>
  <cp:revision>122</cp:revision>
  <dcterms:created xsi:type="dcterms:W3CDTF">2017-05-25T10:13:05Z</dcterms:created>
  <dcterms:modified xsi:type="dcterms:W3CDTF">2018-01-26T06:32:03Z</dcterms:modified>
</cp:coreProperties>
</file>